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12192000"/>
  <p:notesSz cx="6858000" cy="9144000"/>
  <p:embeddedFontLst>
    <p:embeddedFont>
      <p:font typeface="Poppins"/>
      <p:regular r:id="rId43"/>
      <p:bold r:id="rId44"/>
      <p:italic r:id="rId45"/>
      <p:boldItalic r:id="rId46"/>
    </p:embeddedFont>
    <p:embeddedFont>
      <p:font typeface="Poppins Light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Poppins SemiBol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9" roundtripDataSignature="AMtx7mgWkrZqkMt3nJ99/8qPIIkjkxC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B37EB2-EDA2-4845-B6C1-F86C69CD1A29}">
  <a:tblStyle styleId="{0BB37EB2-EDA2-4845-B6C1-F86C69CD1A2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oppinsLight-bold.fntdata"/><Relationship Id="rId47" Type="http://schemas.openxmlformats.org/officeDocument/2006/relationships/font" Target="fonts/PoppinsLight-regular.fntdata"/><Relationship Id="rId49" Type="http://schemas.openxmlformats.org/officeDocument/2006/relationships/font" Target="fonts/Poppins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Medium-regular.fntdata"/><Relationship Id="rId50" Type="http://schemas.openxmlformats.org/officeDocument/2006/relationships/font" Target="fonts/PoppinsLight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5.xml"/><Relationship Id="rId55" Type="http://schemas.openxmlformats.org/officeDocument/2006/relationships/font" Target="fonts/PoppinsSemiBold-regular.fntdata"/><Relationship Id="rId10" Type="http://schemas.openxmlformats.org/officeDocument/2006/relationships/slide" Target="slides/slide4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7.xml"/><Relationship Id="rId57" Type="http://schemas.openxmlformats.org/officeDocument/2006/relationships/font" Target="fonts/PoppinsSemiBold-italic.fntdata"/><Relationship Id="rId12" Type="http://schemas.openxmlformats.org/officeDocument/2006/relationships/slide" Target="slides/slide6.xml"/><Relationship Id="rId56" Type="http://schemas.openxmlformats.org/officeDocument/2006/relationships/font" Target="fonts/PoppinsSemiBold-bold.fntdata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font" Target="fonts/Poppins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165" name="Google Shape;16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80284ce1e_1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d80284ce1e_1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d80284ce1e_1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80284ce1e_1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d80284ce1e_1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d80284ce1e_1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225" name="Google Shape;22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238" name="Google Shape;23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246" name="Google Shape;24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80284ce1e_1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d80284ce1e_1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d80284ce1e_1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80284ce1e_9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d80284ce1e_9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d80284ce1e_9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ca1689009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ca1689009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dca1689009_3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ca1689009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ca1689009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dca1689009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ca1689009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ca1689009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dca1689009_3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a1689009_3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dca1689009_3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dca1689009_3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a1689009_3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ca1689009_3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dca1689009_3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a1689009_3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ca1689009_3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dca1689009_3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a1689009_3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dca1689009_3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dca1689009_3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ca1689009_3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dca1689009_3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dca1689009_3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6ec52cb3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06ec52cb3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06ec52cb3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92" name="Google Shape;39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80284ce1e_9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d80284ce1e_9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d80284ce1e_9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80284ce1e_9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d80284ce1e_9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d80284ce1e_9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420" name="Google Shape;42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80284ce1e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d80284ce1e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d80284ce1e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157" name="Google Shape;15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Positiv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09850" y="2095500"/>
            <a:ext cx="5524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d80284ce1e_9_7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8" name="Google Shape;18;gd80284ce1e_9_7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d80284ce1e_9_7"/>
          <p:cNvSpPr txBox="1"/>
          <p:nvPr>
            <p:ph idx="1" type="body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gd80284ce1e_9_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 type="title">
  <p:cSld name="TITLE">
    <p:bg>
      <p:bgPr>
        <a:solidFill>
          <a:srgbClr val="00B0F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b="0" i="0" sz="13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subTitle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b="0" i="0" sz="3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7"/>
          <p:cNvSpPr/>
          <p:nvPr/>
        </p:nvSpPr>
        <p:spPr>
          <a:xfrm>
            <a:off x="10456536" y="2"/>
            <a:ext cx="1049612" cy="6857998"/>
          </a:xfrm>
          <a:custGeom>
            <a:rect b="b" l="l" r="r" t="t"/>
            <a:pathLst>
              <a:path extrusionOk="0" h="6857998" w="1049612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5;p2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9"/>
          <p:cNvSpPr/>
          <p:nvPr>
            <p:ph idx="2" type="pic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9" name="Google Shape;29;p29"/>
          <p:cNvSpPr txBox="1"/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b="0" i="0" sz="2299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" type="body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d80284ce1e_9_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gd80284ce1e_9_4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d80284ce1e_9_1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d80284ce1e_9_0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gd80284ce1e_9_0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Google Shape;42;gd80284ce1e_9_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685800" y="1828800"/>
            <a:ext cx="10817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9.png"/><Relationship Id="rId13" Type="http://schemas.openxmlformats.org/officeDocument/2006/relationships/image" Target="../media/image45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Relationship Id="rId15" Type="http://schemas.openxmlformats.org/officeDocument/2006/relationships/image" Target="../media/image50.png"/><Relationship Id="rId14" Type="http://schemas.openxmlformats.org/officeDocument/2006/relationships/image" Target="../media/image34.png"/><Relationship Id="rId17" Type="http://schemas.openxmlformats.org/officeDocument/2006/relationships/image" Target="../media/image33.png"/><Relationship Id="rId16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Relationship Id="rId18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hyperlink" Target="https://github.com/MrRobot-29/Flipkart-JEDI-Group-F-CR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23.jp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"/>
          <p:cNvSpPr txBox="1"/>
          <p:nvPr/>
        </p:nvSpPr>
        <p:spPr>
          <a:xfrm>
            <a:off x="2020975" y="4431650"/>
            <a:ext cx="925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B0F0"/>
                </a:solidFill>
              </a:rPr>
              <a:t>Project Goals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168" name="Google Shape;168;p1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04" r="8804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685800" y="453048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b="1" lang="en-US" sz="3200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176" name="Google Shape;176;p14"/>
          <p:cNvGrpSpPr/>
          <p:nvPr/>
        </p:nvGrpSpPr>
        <p:grpSpPr>
          <a:xfrm>
            <a:off x="7405965" y="1451984"/>
            <a:ext cx="1738036" cy="1741863"/>
            <a:chOff x="403166" y="1435608"/>
            <a:chExt cx="2456822" cy="2596068"/>
          </a:xfrm>
        </p:grpSpPr>
        <p:sp>
          <p:nvSpPr>
            <p:cNvPr id="177" name="Google Shape;177;p14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178" name="Google Shape;178;p14"/>
            <p:cNvPicPr preferRelativeResize="0"/>
            <p:nvPr/>
          </p:nvPicPr>
          <p:blipFill rotWithShape="1">
            <a:blip r:embed="rId3">
              <a:alphaModFix/>
            </a:blip>
            <a:srcRect b="16268" l="24436" r="26022" t="15290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14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0" name="Google Shape;180;p14"/>
            <p:cNvSpPr txBox="1"/>
            <p:nvPr/>
          </p:nvSpPr>
          <p:spPr>
            <a:xfrm>
              <a:off x="726842" y="1514247"/>
              <a:ext cx="379271" cy="412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14"/>
          <p:cNvSpPr txBox="1"/>
          <p:nvPr/>
        </p:nvSpPr>
        <p:spPr>
          <a:xfrm>
            <a:off x="7175656" y="3574770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9592885" y="3570972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10199178" y="1419845"/>
            <a:ext cx="1690836" cy="1769853"/>
            <a:chOff x="3363489" y="1435608"/>
            <a:chExt cx="2456822" cy="2592462"/>
          </a:xfrm>
        </p:grpSpPr>
        <p:pic>
          <p:nvPicPr>
            <p:cNvPr id="184" name="Google Shape;18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14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7" name="Google Shape;187;p14"/>
            <p:cNvSpPr txBox="1"/>
            <p:nvPr/>
          </p:nvSpPr>
          <p:spPr>
            <a:xfrm>
              <a:off x="3676543" y="1515148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4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14"/>
          <p:cNvGrpSpPr/>
          <p:nvPr/>
        </p:nvGrpSpPr>
        <p:grpSpPr>
          <a:xfrm>
            <a:off x="7405963" y="4187403"/>
            <a:ext cx="2072602" cy="1996361"/>
            <a:chOff x="6338184" y="1435608"/>
            <a:chExt cx="2456822" cy="2596067"/>
          </a:xfrm>
        </p:grpSpPr>
        <p:sp>
          <p:nvSpPr>
            <p:cNvPr id="191" name="Google Shape;191;p14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3" name="Google Shape;193;p14"/>
            <p:cNvSpPr txBox="1"/>
            <p:nvPr/>
          </p:nvSpPr>
          <p:spPr>
            <a:xfrm>
              <a:off x="6700402" y="1579419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4" name="Google Shape;19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14"/>
          <p:cNvGrpSpPr/>
          <p:nvPr/>
        </p:nvGrpSpPr>
        <p:grpSpPr>
          <a:xfrm>
            <a:off x="10234468" y="4288725"/>
            <a:ext cx="1655546" cy="1725564"/>
            <a:chOff x="9314007" y="1435608"/>
            <a:chExt cx="2456822" cy="2604379"/>
          </a:xfrm>
        </p:grpSpPr>
        <p:grpSp>
          <p:nvGrpSpPr>
            <p:cNvPr id="196" name="Google Shape;196;p14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197" name="Google Shape;197;p14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198" name="Google Shape;198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9" name="Google Shape;199;p14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00" name="Google Shape;200;p14"/>
            <p:cNvSpPr txBox="1"/>
            <p:nvPr/>
          </p:nvSpPr>
          <p:spPr>
            <a:xfrm>
              <a:off x="9496883" y="1555976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458011" y="1524258"/>
            <a:ext cx="6741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create a </a:t>
            </a:r>
            <a:r>
              <a:rPr b="1" i="0" lang="en-US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 Registration System </a:t>
            </a:r>
            <a:r>
              <a:rPr b="0" i="0" lang="en-US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using backend development tools and technologies, where professors and students can perform various registration related activities: like add/drop courses, grade students, view grades</a:t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80284ce1e_10_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gd80284ce1e_1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950" y="549250"/>
            <a:ext cx="9164751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d80284ce1e_10_1"/>
          <p:cNvSpPr txBox="1"/>
          <p:nvPr/>
        </p:nvSpPr>
        <p:spPr>
          <a:xfrm>
            <a:off x="1426175" y="3013550"/>
            <a:ext cx="2182800" cy="27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Semester Registration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Register Courses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Add/Drop Course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View Registered Courses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Pay Fee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View Course Catalog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View Report Card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gd80284ce1e_10_1"/>
          <p:cNvSpPr txBox="1"/>
          <p:nvPr/>
        </p:nvSpPr>
        <p:spPr>
          <a:xfrm>
            <a:off x="4576125" y="2790325"/>
            <a:ext cx="25920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Add Professor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Assign Course to Professor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Approve Student Registration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Add/Delete Courses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View Pending Admissions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Update Catalog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Generate Report Card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gd80284ce1e_10_1"/>
          <p:cNvSpPr txBox="1"/>
          <p:nvPr/>
        </p:nvSpPr>
        <p:spPr>
          <a:xfrm>
            <a:off x="8420575" y="2988750"/>
            <a:ext cx="25920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Grade Students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Select</a:t>
            </a: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Courses to Teach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View Registered Students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b="0" i="0" lang="en-US" sz="1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View assigned Courses</a:t>
            </a:r>
            <a:endParaRPr b="0" i="0" sz="13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0284ce1e_10_1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gd80284ce1e_10_19"/>
          <p:cNvSpPr txBox="1"/>
          <p:nvPr/>
        </p:nvSpPr>
        <p:spPr>
          <a:xfrm>
            <a:off x="1297800" y="471250"/>
            <a:ext cx="643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Roles and Responsibilities</a:t>
            </a:r>
            <a:endParaRPr b="1" i="0" sz="3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gd80284ce1e_10_19"/>
          <p:cNvSpPr txBox="1"/>
          <p:nvPr/>
        </p:nvSpPr>
        <p:spPr>
          <a:xfrm>
            <a:off x="685800" y="1973275"/>
            <a:ext cx="10045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oppins"/>
              <a:buChar char="●"/>
            </a:pPr>
            <a:r>
              <a:rPr b="1" lang="en-US" sz="2600">
                <a:latin typeface="Poppins"/>
                <a:ea typeface="Poppins"/>
                <a:cs typeface="Poppins"/>
                <a:sym typeface="Poppins"/>
              </a:rPr>
              <a:t>Gaurav</a:t>
            </a:r>
            <a:r>
              <a:rPr b="0" i="0" lang="en-US" sz="2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Admin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Operation flows with UMLs and APIs.</a:t>
            </a:r>
            <a:endParaRPr b="0" i="0" sz="23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oppins"/>
              <a:buChar char="●"/>
            </a:pPr>
            <a:r>
              <a:rPr b="1" lang="en-US" sz="2600">
                <a:latin typeface="Poppins"/>
                <a:ea typeface="Poppins"/>
                <a:cs typeface="Poppins"/>
                <a:sym typeface="Poppins"/>
              </a:rPr>
              <a:t>Shivam</a:t>
            </a:r>
            <a:r>
              <a:rPr b="0" i="0" lang="en-US" sz="2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Professor Operation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API, Pa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yment Operation.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oppins"/>
              <a:buChar char="●"/>
            </a:pPr>
            <a:r>
              <a:rPr b="1" lang="en-US" sz="2600">
                <a:latin typeface="Poppins"/>
                <a:ea typeface="Poppins"/>
                <a:cs typeface="Poppins"/>
                <a:sym typeface="Poppins"/>
              </a:rPr>
              <a:t>Raj</a:t>
            </a:r>
            <a:r>
              <a:rPr b="0" i="0" lang="en-US" sz="2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 UML, Payment Operations.</a:t>
            </a:r>
            <a:endParaRPr b="0" i="0" sz="1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oppins"/>
              <a:buChar char="●"/>
            </a:pPr>
            <a:r>
              <a:rPr b="1" lang="en-US" sz="2600">
                <a:latin typeface="Poppins"/>
                <a:ea typeface="Poppins"/>
                <a:cs typeface="Poppins"/>
                <a:sym typeface="Poppins"/>
              </a:rPr>
              <a:t>Kanhaiya</a:t>
            </a:r>
            <a:r>
              <a:rPr b="0" i="0" lang="en-US" sz="2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Professor UML, User and notification system.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oppins"/>
              <a:buChar char="●"/>
            </a:pPr>
            <a:r>
              <a:rPr b="1" lang="en-US" sz="2600">
                <a:latin typeface="Poppins"/>
                <a:ea typeface="Poppins"/>
                <a:cs typeface="Poppins"/>
                <a:sym typeface="Poppins"/>
              </a:rPr>
              <a:t>Manish</a:t>
            </a:r>
            <a:r>
              <a:rPr b="0" i="0" lang="en-US" sz="2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</a:t>
            </a:r>
            <a:r>
              <a:rPr b="0" i="0" lang="en-US" sz="2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Registration flows with UMLs and APIs.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</a:pPr>
            <a:r>
              <a:rPr b="1" lang="en-US" sz="2600">
                <a:latin typeface="Poppins"/>
                <a:ea typeface="Poppins"/>
                <a:cs typeface="Poppins"/>
                <a:sym typeface="Poppins"/>
              </a:rPr>
              <a:t>Archit</a:t>
            </a:r>
            <a:r>
              <a:rPr b="0" i="0" lang="en-US" sz="2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 UML , Admin and Student APIs.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</a:pPr>
            <a:r>
              <a:rPr b="1" lang="en-US" sz="2600">
                <a:latin typeface="Poppins"/>
                <a:ea typeface="Poppins"/>
                <a:cs typeface="Poppins"/>
                <a:sym typeface="Poppins"/>
              </a:rPr>
              <a:t>Ashwin</a:t>
            </a: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Student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Operation flows with UMLs and APIs.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gd80284ce1e_10_19"/>
          <p:cNvSpPr txBox="1"/>
          <p:nvPr/>
        </p:nvSpPr>
        <p:spPr>
          <a:xfrm>
            <a:off x="976350" y="1500575"/>
            <a:ext cx="978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1" name="Google Shape;221;gd80284ce1e_1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7" y="5680747"/>
            <a:ext cx="1419649" cy="10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>
            <p:ph type="ctrTitle"/>
          </p:nvPr>
        </p:nvSpPr>
        <p:spPr>
          <a:xfrm>
            <a:off x="865777" y="2560300"/>
            <a:ext cx="38607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B0F0"/>
                </a:solidFill>
              </a:rPr>
              <a:t>Engineering</a:t>
            </a:r>
            <a:br>
              <a:rPr lang="en-US" sz="4400">
                <a:solidFill>
                  <a:srgbClr val="00B0F0"/>
                </a:solidFill>
              </a:rPr>
            </a:br>
            <a:r>
              <a:rPr lang="en-US" sz="4400">
                <a:solidFill>
                  <a:srgbClr val="00B0F0"/>
                </a:solidFill>
              </a:rPr>
              <a:t>Practices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28" name="Google Shape;228;p1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430000" cy="63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 txBox="1"/>
          <p:nvPr>
            <p:ph type="ctrTitle"/>
          </p:nvPr>
        </p:nvSpPr>
        <p:spPr>
          <a:xfrm>
            <a:off x="1549625" y="2689248"/>
            <a:ext cx="28509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B0F0"/>
                </a:solidFill>
              </a:rPr>
              <a:t>Tech Stack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41" name="Google Shape;241;p1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5" r="19248" t="0"/>
          <a:stretch/>
        </p:blipFill>
        <p:spPr>
          <a:xfrm>
            <a:off x="5864352" y="0"/>
            <a:ext cx="6324599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18"/>
          <p:cNvSpPr/>
          <p:nvPr/>
        </p:nvSpPr>
        <p:spPr>
          <a:xfrm>
            <a:off x="232746" y="332507"/>
            <a:ext cx="2194560" cy="94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2612967" y="332509"/>
            <a:ext cx="2194560" cy="94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4993178" y="332506"/>
            <a:ext cx="2194560" cy="94765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Infra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7373384" y="340820"/>
            <a:ext cx="2194560" cy="947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9753600" y="332507"/>
            <a:ext cx="2194560" cy="947651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232742" y="1296776"/>
            <a:ext cx="2194560" cy="51464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2612962" y="1313401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4993178" y="1313401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7373384" y="1313399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9753597" y="1313400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18"/>
          <p:cNvSpPr/>
          <p:nvPr/>
        </p:nvSpPr>
        <p:spPr>
          <a:xfrm flipH="1">
            <a:off x="232743" y="1255218"/>
            <a:ext cx="2194559" cy="25769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8"/>
          <p:cNvSpPr/>
          <p:nvPr/>
        </p:nvSpPr>
        <p:spPr>
          <a:xfrm flipH="1">
            <a:off x="4993202" y="2662275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/>
          <p:nvPr/>
        </p:nvSpPr>
        <p:spPr>
          <a:xfrm flipH="1">
            <a:off x="2612963" y="1255219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8"/>
          <p:cNvSpPr/>
          <p:nvPr/>
        </p:nvSpPr>
        <p:spPr>
          <a:xfrm flipH="1">
            <a:off x="2610393" y="2294541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8"/>
          <p:cNvSpPr/>
          <p:nvPr/>
        </p:nvSpPr>
        <p:spPr>
          <a:xfrm flipH="1">
            <a:off x="9753633" y="1255191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8"/>
          <p:cNvSpPr/>
          <p:nvPr/>
        </p:nvSpPr>
        <p:spPr>
          <a:xfrm flipH="1">
            <a:off x="9728857" y="256206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8"/>
          <p:cNvPicPr preferRelativeResize="0"/>
          <p:nvPr/>
        </p:nvPicPr>
        <p:blipFill rotWithShape="1">
          <a:blip r:embed="rId3">
            <a:alphaModFix/>
          </a:blip>
          <a:srcRect b="0" l="9305" r="0" t="12927"/>
          <a:stretch/>
        </p:blipFill>
        <p:spPr>
          <a:xfrm>
            <a:off x="7772391" y="1686898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169" y="1516440"/>
            <a:ext cx="513003" cy="7064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8"/>
          <p:cNvSpPr/>
          <p:nvPr/>
        </p:nvSpPr>
        <p:spPr>
          <a:xfrm flipH="1">
            <a:off x="4993225" y="1255224"/>
            <a:ext cx="2194500" cy="513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Build Automation 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8"/>
          <p:cNvSpPr/>
          <p:nvPr/>
        </p:nvSpPr>
        <p:spPr>
          <a:xfrm flipH="1">
            <a:off x="7373438" y="12552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8"/>
          <p:cNvSpPr/>
          <p:nvPr/>
        </p:nvSpPr>
        <p:spPr>
          <a:xfrm flipH="1">
            <a:off x="2612975" y="4479413"/>
            <a:ext cx="2194500" cy="513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Application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8"/>
          <p:cNvPicPr preferRelativeResize="0"/>
          <p:nvPr/>
        </p:nvPicPr>
        <p:blipFill rotWithShape="1">
          <a:blip r:embed="rId5">
            <a:alphaModFix/>
          </a:blip>
          <a:srcRect b="21405" l="21652" r="22961" t="23254"/>
          <a:stretch/>
        </p:blipFill>
        <p:spPr>
          <a:xfrm>
            <a:off x="2978224" y="5089197"/>
            <a:ext cx="1464017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2575" y="2562076"/>
            <a:ext cx="1799500" cy="90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88800" y="3939396"/>
            <a:ext cx="1881050" cy="104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1125" y="2974624"/>
            <a:ext cx="1799500" cy="74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50750" y="1552875"/>
            <a:ext cx="20002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91863" y="1936500"/>
            <a:ext cx="2194575" cy="55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82587" y="3312633"/>
            <a:ext cx="1881051" cy="100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82200" y="6005125"/>
            <a:ext cx="2000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50285" y="3147950"/>
            <a:ext cx="2080330" cy="10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28425" y="4401625"/>
            <a:ext cx="15240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446700" y="2601363"/>
            <a:ext cx="20478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761704" y="5089200"/>
            <a:ext cx="230892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77437" y="3429011"/>
            <a:ext cx="2194500" cy="170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5625" y="1589445"/>
            <a:ext cx="2194576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/>
          <p:nvPr/>
        </p:nvSpPr>
        <p:spPr>
          <a:xfrm>
            <a:off x="1436325" y="4339350"/>
            <a:ext cx="3681900" cy="21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"/>
          <p:cNvSpPr/>
          <p:nvPr/>
        </p:nvSpPr>
        <p:spPr>
          <a:xfrm>
            <a:off x="7373875" y="2528750"/>
            <a:ext cx="2194500" cy="9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8"/>
          <p:cNvSpPr/>
          <p:nvPr/>
        </p:nvSpPr>
        <p:spPr>
          <a:xfrm>
            <a:off x="3505825" y="4479425"/>
            <a:ext cx="3681900" cy="21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7357725" y="2484600"/>
            <a:ext cx="2281500" cy="9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/>
          <p:nvPr>
            <p:ph type="ctrTitle"/>
          </p:nvPr>
        </p:nvSpPr>
        <p:spPr>
          <a:xfrm>
            <a:off x="1172251" y="2847175"/>
            <a:ext cx="4161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B0F0"/>
                </a:solidFill>
              </a:rPr>
              <a:t>Development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94" name="Google Shape;294;p1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5" name="Google Shape;295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5" l="13292" r="33896" t="-1905"/>
          <a:stretch/>
        </p:blipFill>
        <p:spPr>
          <a:xfrm>
            <a:off x="5864352" y="0"/>
            <a:ext cx="6324600" cy="6858001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sp>
        <p:nvSpPr>
          <p:cNvPr id="296" name="Google Shape;296;p19"/>
          <p:cNvSpPr txBox="1"/>
          <p:nvPr/>
        </p:nvSpPr>
        <p:spPr>
          <a:xfrm>
            <a:off x="435100" y="4102375"/>
            <a:ext cx="5148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https://github.com/MrRobot-29/Flipkart-JEDI-Group-F-CRS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0284ce1e_12_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gd80284ce1e_1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50" y="868100"/>
            <a:ext cx="11704748" cy="56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59" name="Google Shape;59;p7"/>
          <p:cNvSpPr txBox="1"/>
          <p:nvPr>
            <p:ph type="ctrTitle"/>
          </p:nvPr>
        </p:nvSpPr>
        <p:spPr>
          <a:xfrm>
            <a:off x="516479" y="220800"/>
            <a:ext cx="2653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</a:pPr>
            <a:r>
              <a:rPr lang="en-US" sz="3600">
                <a:solidFill>
                  <a:srgbClr val="00B0F0"/>
                </a:solidFill>
              </a:rPr>
              <a:t>Agenda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516503" y="1150150"/>
            <a:ext cx="3961697" cy="5138300"/>
            <a:chOff x="516475" y="962771"/>
            <a:chExt cx="4699522" cy="5392842"/>
          </a:xfrm>
        </p:grpSpPr>
        <p:sp>
          <p:nvSpPr>
            <p:cNvPr id="62" name="Google Shape;62;p7"/>
            <p:cNvSpPr/>
            <p:nvPr/>
          </p:nvSpPr>
          <p:spPr>
            <a:xfrm>
              <a:off x="516480" y="962771"/>
              <a:ext cx="7365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516479" y="1517517"/>
              <a:ext cx="736500" cy="4428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516478" y="2070949"/>
              <a:ext cx="7365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516478" y="2601552"/>
              <a:ext cx="7365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516476" y="3160426"/>
              <a:ext cx="7365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516475" y="3719300"/>
              <a:ext cx="7365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16475" y="4278174"/>
              <a:ext cx="736500" cy="442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16475" y="4827478"/>
              <a:ext cx="7365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516475" y="5376782"/>
              <a:ext cx="736500" cy="442800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09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16475" y="5912813"/>
              <a:ext cx="736500" cy="4428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72" name="Google Shape;72;p7"/>
            <p:cNvSpPr txBox="1"/>
            <p:nvPr/>
          </p:nvSpPr>
          <p:spPr>
            <a:xfrm>
              <a:off x="1253067" y="1556676"/>
              <a:ext cx="39543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 txBox="1"/>
            <p:nvPr/>
          </p:nvSpPr>
          <p:spPr>
            <a:xfrm>
              <a:off x="1253067" y="2098262"/>
              <a:ext cx="39543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7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7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7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7"/>
            <p:cNvSpPr txBox="1"/>
            <p:nvPr/>
          </p:nvSpPr>
          <p:spPr>
            <a:xfrm>
              <a:off x="1253067" y="4852133"/>
              <a:ext cx="39543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UML Artifacts &amp; Demo</a:t>
              </a:r>
              <a:endPara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" name="Google Shape;79;p7"/>
            <p:cNvSpPr txBox="1"/>
            <p:nvPr/>
          </p:nvSpPr>
          <p:spPr>
            <a:xfrm>
              <a:off x="1261697" y="5406881"/>
              <a:ext cx="39543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 Learnings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 txBox="1"/>
            <p:nvPr/>
          </p:nvSpPr>
          <p:spPr>
            <a:xfrm>
              <a:off x="1253067" y="5961629"/>
              <a:ext cx="39543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7"/>
          <p:cNvSpPr txBox="1"/>
          <p:nvPr/>
        </p:nvSpPr>
        <p:spPr>
          <a:xfrm>
            <a:off x="1144650" y="1197422"/>
            <a:ext cx="33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Where we started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80284ce1e_9_25"/>
          <p:cNvSpPr txBox="1"/>
          <p:nvPr>
            <p:ph idx="1" type="subTitle"/>
          </p:nvPr>
        </p:nvSpPr>
        <p:spPr>
          <a:xfrm>
            <a:off x="561952" y="2205225"/>
            <a:ext cx="41010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500"/>
              <a:t>UML Diagrams</a:t>
            </a:r>
            <a:endParaRPr sz="4500"/>
          </a:p>
        </p:txBody>
      </p:sp>
      <p:sp>
        <p:nvSpPr>
          <p:cNvPr id="310" name="Google Shape;310;gd80284ce1e_9_2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gd80284ce1e_9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000" y="0"/>
            <a:ext cx="7061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dca1689009_3_16"/>
          <p:cNvSpPr txBox="1"/>
          <p:nvPr>
            <p:ph idx="1" type="subTitle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Diagram</a:t>
            </a:r>
            <a:endParaRPr/>
          </a:p>
        </p:txBody>
      </p:sp>
      <p:sp>
        <p:nvSpPr>
          <p:cNvPr id="318" name="Google Shape;318;g1dca1689009_3_1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dca1689009_3_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g1dca1689009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11076" cy="651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dca1689009_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75" y="152400"/>
            <a:ext cx="5923726" cy="65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dca1689009_3_23"/>
          <p:cNvSpPr txBox="1"/>
          <p:nvPr>
            <p:ph idx="1" type="subTitle"/>
          </p:nvPr>
        </p:nvSpPr>
        <p:spPr>
          <a:xfrm>
            <a:off x="685975" y="3003825"/>
            <a:ext cx="4458000" cy="21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Sequence Diagram</a:t>
            </a:r>
            <a:endParaRPr/>
          </a:p>
        </p:txBody>
      </p:sp>
      <p:sp>
        <p:nvSpPr>
          <p:cNvPr id="333" name="Google Shape;333;g1dca1689009_3_2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g1dca1689009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375" y="152400"/>
            <a:ext cx="6696800" cy="655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dca1689009_3_3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1" name="Google Shape;341;g1dca1689009_3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800" y="152400"/>
            <a:ext cx="5945799" cy="64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dca1689009_3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789001" cy="64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dca1689009_3_43"/>
          <p:cNvSpPr txBox="1"/>
          <p:nvPr>
            <p:ph idx="1" type="subTitle"/>
          </p:nvPr>
        </p:nvSpPr>
        <p:spPr>
          <a:xfrm>
            <a:off x="7388075" y="3073325"/>
            <a:ext cx="4362300" cy="11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Activity Diagram</a:t>
            </a:r>
            <a:endParaRPr/>
          </a:p>
        </p:txBody>
      </p:sp>
      <p:sp>
        <p:nvSpPr>
          <p:cNvPr id="349" name="Google Shape;349;g1dca1689009_3_4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g1dca1689009_3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23197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ca1689009_3_5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g1dca1689009_3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11075" cy="65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dca1689009_3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75" y="152400"/>
            <a:ext cx="5923725" cy="65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ca1689009_3_62"/>
          <p:cNvSpPr txBox="1"/>
          <p:nvPr>
            <p:ph idx="1" type="subTitle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Diagram</a:t>
            </a:r>
            <a:endParaRPr/>
          </a:p>
        </p:txBody>
      </p:sp>
      <p:sp>
        <p:nvSpPr>
          <p:cNvPr id="365" name="Google Shape;365;g1dca1689009_3_6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ca1689009_3_6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g1dca1689009_3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2400"/>
            <a:ext cx="10466824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06ec52cb37_1_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9" name="Google Shape;379;g206ec52cb3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875" y="854250"/>
            <a:ext cx="8982176" cy="577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06ec52cb37_1_0"/>
          <p:cNvSpPr txBox="1"/>
          <p:nvPr/>
        </p:nvSpPr>
        <p:spPr>
          <a:xfrm>
            <a:off x="1608300" y="121375"/>
            <a:ext cx="581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Database Schema</a:t>
            </a:r>
            <a:endParaRPr sz="320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>
            <p:ph idx="1" type="subTitle"/>
          </p:nvPr>
        </p:nvSpPr>
        <p:spPr>
          <a:xfrm>
            <a:off x="598228" y="685807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/>
              <a:t>The Ask – Where we started?</a:t>
            </a:r>
            <a:endParaRPr/>
          </a:p>
        </p:txBody>
      </p:sp>
      <p:sp>
        <p:nvSpPr>
          <p:cNvPr id="87" name="Google Shape;87;p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2"/>
          <p:cNvSpPr txBox="1"/>
          <p:nvPr/>
        </p:nvSpPr>
        <p:spPr>
          <a:xfrm>
            <a:off x="598225" y="1531163"/>
            <a:ext cx="3764700" cy="4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Just a group of college students, with a taste of development</a:t>
            </a:r>
            <a:endParaRPr b="0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Mostly worked on projects of small scale and priority</a:t>
            </a:r>
            <a:endParaRPr b="0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Either alone or in small groups of 2-3 members.</a:t>
            </a:r>
            <a:endParaRPr b="0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New to the Software design patterns and the planning process using diagrammatic tools.  </a:t>
            </a:r>
            <a:endParaRPr b="0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Indifferent to deployment of the end product.</a:t>
            </a:r>
            <a:endParaRPr b="0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900" y="1955307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/>
          <p:nvPr>
            <p:ph type="ctrTitle"/>
          </p:nvPr>
        </p:nvSpPr>
        <p:spPr>
          <a:xfrm>
            <a:off x="2084152" y="2847175"/>
            <a:ext cx="1954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B0F0"/>
                </a:solidFill>
              </a:rPr>
              <a:t>Demo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387" name="Google Shape;387;p2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7" r="4390" t="0"/>
          <a:stretch/>
        </p:blipFill>
        <p:spPr>
          <a:xfrm>
            <a:off x="5864352" y="0"/>
            <a:ext cx="6324600" cy="6857999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 txBox="1"/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B0F0"/>
                </a:solidFill>
              </a:rPr>
              <a:t>Challenges </a:t>
            </a:r>
            <a:br>
              <a:rPr lang="en-US" sz="4400">
                <a:solidFill>
                  <a:srgbClr val="00B0F0"/>
                </a:solidFill>
              </a:rPr>
            </a:br>
            <a:r>
              <a:rPr lang="en-US" sz="4400">
                <a:solidFill>
                  <a:srgbClr val="00B0F0"/>
                </a:solidFill>
              </a:rPr>
              <a:t>&amp;</a:t>
            </a:r>
            <a:br>
              <a:rPr lang="en-US" sz="4400">
                <a:solidFill>
                  <a:srgbClr val="00B0F0"/>
                </a:solidFill>
              </a:rPr>
            </a:br>
            <a:r>
              <a:rPr lang="en-US" sz="4400">
                <a:solidFill>
                  <a:srgbClr val="00B0F0"/>
                </a:solidFill>
              </a:rPr>
              <a:t>Learnings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395" name="Google Shape;395;p2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4" r="11849" t="302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80284ce1e_9_32"/>
          <p:cNvSpPr txBox="1"/>
          <p:nvPr>
            <p:ph type="title"/>
          </p:nvPr>
        </p:nvSpPr>
        <p:spPr>
          <a:xfrm>
            <a:off x="687300" y="5082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3300"/>
              <a:t>Learnings</a:t>
            </a:r>
            <a:endParaRPr sz="3300"/>
          </a:p>
        </p:txBody>
      </p:sp>
      <p:sp>
        <p:nvSpPr>
          <p:cNvPr id="403" name="Google Shape;403;gd80284ce1e_9_3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gd80284ce1e_9_32"/>
          <p:cNvSpPr txBox="1"/>
          <p:nvPr/>
        </p:nvSpPr>
        <p:spPr>
          <a:xfrm>
            <a:off x="680875" y="1361725"/>
            <a:ext cx="70533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Familiarization</a:t>
            </a: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 with UNIX and Git commands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Make efficient plans for the whole project</a:t>
            </a: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 with the help of UML Diagrams.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Object oriented approach with proper modularization and organization in JAVA, important for code reusability and efficiency.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Core Java 8 concepts, including advanced features like lambda expressions, singleton pattern, for each statements, etc.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maintenance and queries from MySQL with jdbc drivers.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REST API development using Jersey, Jackson API and</a:t>
            </a: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dropwizard. 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5" name="Google Shape;405;gd80284ce1e_9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7" y="5680747"/>
            <a:ext cx="1419649" cy="10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d80284ce1e_9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175" y="1690600"/>
            <a:ext cx="4153025" cy="335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8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80284ce1e_9_39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3300"/>
              <a:t>Challenges</a:t>
            </a:r>
            <a:endParaRPr sz="3300"/>
          </a:p>
        </p:txBody>
      </p:sp>
      <p:sp>
        <p:nvSpPr>
          <p:cNvPr id="413" name="Google Shape;413;gd80284ce1e_9_3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gd80284ce1e_9_39"/>
          <p:cNvSpPr txBox="1"/>
          <p:nvPr/>
        </p:nvSpPr>
        <p:spPr>
          <a:xfrm>
            <a:off x="710475" y="1460400"/>
            <a:ext cx="5576100" cy="6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</a:t>
            </a: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ing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conflicts with many people working on the same project.(Git Helped)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Handling </a:t>
            </a: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ersion m</a:t>
            </a: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ismatch</a:t>
            </a: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 for dependencies.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Come up with efficient use-cases with reusability for the different entities incorporating all the features given in the problem statement.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Environment set-up challenges because of different systems and compatibilities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●"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Minimising and optimizing the Schema in database</a:t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-US" sz="1500">
                <a:latin typeface="Poppins"/>
                <a:ea typeface="Poppins"/>
                <a:cs typeface="Poppins"/>
                <a:sym typeface="Poppins"/>
              </a:rPr>
              <a:t>Establishing Foreign key constraints.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●"/>
            </a:pP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Determining different exceptions that can occur in CRS System.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5" name="Google Shape;415;gd80284ce1e_9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875" y="1598950"/>
            <a:ext cx="5143500" cy="34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1000"/>
              </a:srgbClr>
            </a:outerShdw>
          </a:effectLst>
        </p:spPr>
      </p:pic>
      <p:pic>
        <p:nvPicPr>
          <p:cNvPr id="416" name="Google Shape;416;gd80284ce1e_9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7" y="5680747"/>
            <a:ext cx="1419649" cy="10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"/>
          <p:cNvSpPr txBox="1"/>
          <p:nvPr>
            <p:ph type="ctrTitle"/>
          </p:nvPr>
        </p:nvSpPr>
        <p:spPr>
          <a:xfrm>
            <a:off x="1620151" y="2847175"/>
            <a:ext cx="3086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B0F0"/>
                </a:solidFill>
              </a:rPr>
              <a:t>Questions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423" name="Google Shape;423;p2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4" name="Google Shape;424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571" l="149" r="149" t="0"/>
          <a:stretch/>
        </p:blipFill>
        <p:spPr>
          <a:xfrm>
            <a:off x="5864352" y="0"/>
            <a:ext cx="6324599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4"/>
          <p:cNvSpPr txBox="1"/>
          <p:nvPr>
            <p:ph type="title"/>
          </p:nvPr>
        </p:nvSpPr>
        <p:spPr>
          <a:xfrm>
            <a:off x="522618" y="441262"/>
            <a:ext cx="340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b="1" lang="en-US" sz="29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b="1" sz="21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1" name="Google Shape;4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15" y="441262"/>
            <a:ext cx="7526785" cy="515251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28000" stPos="0" sy="-100000" ky="0"/>
          </a:effectLst>
        </p:spPr>
      </p:pic>
      <p:sp>
        <p:nvSpPr>
          <p:cNvPr id="432" name="Google Shape;432;p4"/>
          <p:cNvSpPr/>
          <p:nvPr/>
        </p:nvSpPr>
        <p:spPr>
          <a:xfrm>
            <a:off x="522618" y="1106640"/>
            <a:ext cx="3669300" cy="438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2425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AutoNum type="arabicPeriod"/>
            </a:pPr>
            <a:r>
              <a:rPr b="0" i="0" lang="en-US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Sponsors</a:t>
            </a:r>
            <a:endParaRPr b="0" i="0" sz="1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●"/>
            </a:pPr>
            <a:r>
              <a:rPr b="0" i="0" lang="en-US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Flipkart</a:t>
            </a:r>
            <a:endParaRPr b="0" i="0" sz="1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AutoNum type="arabicPeriod"/>
            </a:pPr>
            <a:r>
              <a:rPr b="0" i="0" lang="en-US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SME’s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●"/>
            </a:pPr>
            <a:r>
              <a:rPr b="0" i="0" lang="en-US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Amit Balyan</a:t>
            </a:r>
            <a:endParaRPr b="0" i="0" sz="1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AutoNum type="arabicPeriod"/>
            </a:pPr>
            <a:r>
              <a:rPr b="0" i="0" lang="en-US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Coordinators</a:t>
            </a:r>
            <a:endParaRPr b="0" i="0" sz="1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●"/>
            </a:pPr>
            <a:r>
              <a:rPr lang="en-US" sz="1950">
                <a:solidFill>
                  <a:schemeClr val="dk1"/>
                </a:solidFill>
              </a:rPr>
              <a:t>Sharath Ramesha</a:t>
            </a:r>
            <a:endParaRPr sz="1950">
              <a:solidFill>
                <a:schemeClr val="dk1"/>
              </a:solidFill>
            </a:endParaRPr>
          </a:p>
          <a:p>
            <a:pPr indent="-3524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en-US" sz="1950">
                <a:solidFill>
                  <a:schemeClr val="dk1"/>
                </a:solidFill>
              </a:rPr>
              <a:t>Heena Bansal</a:t>
            </a:r>
            <a:endParaRPr sz="19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</a:rPr>
              <a:t>4. University Recruitment Team</a:t>
            </a:r>
            <a:endParaRPr sz="1950">
              <a:solidFill>
                <a:schemeClr val="dk1"/>
              </a:solidFill>
            </a:endParaRPr>
          </a:p>
          <a:p>
            <a:pPr indent="-352425" lvl="0" marL="8572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en-US" sz="1950">
                <a:solidFill>
                  <a:schemeClr val="dk1"/>
                </a:solidFill>
              </a:rPr>
              <a:t>Zain Inhonvi</a:t>
            </a:r>
            <a:endParaRPr sz="1950">
              <a:solidFill>
                <a:schemeClr val="dk1"/>
              </a:solidFill>
            </a:endParaRPr>
          </a:p>
          <a:p>
            <a:pPr indent="-352425" lvl="0" marL="8572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en-US" sz="1950">
                <a:solidFill>
                  <a:schemeClr val="dk1"/>
                </a:solidFill>
              </a:rPr>
              <a:t>Ankur Sinha</a:t>
            </a:r>
            <a:endParaRPr sz="1950">
              <a:solidFill>
                <a:schemeClr val="dk1"/>
              </a:solidFill>
            </a:endParaRPr>
          </a:p>
          <a:p>
            <a:pPr indent="-352425" lvl="0" marL="8572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lang="en-US" sz="1950">
                <a:solidFill>
                  <a:schemeClr val="dk1"/>
                </a:solidFill>
              </a:rPr>
              <a:t>Anjali Verma</a:t>
            </a:r>
            <a:endParaRPr sz="1950">
              <a:solidFill>
                <a:schemeClr val="dk1"/>
              </a:solidFill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439" name="Google Shape;439;p2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>
            <p:ph type="ctrTitle"/>
          </p:nvPr>
        </p:nvSpPr>
        <p:spPr>
          <a:xfrm>
            <a:off x="1299450" y="2731045"/>
            <a:ext cx="33306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accent2"/>
                </a:solidFill>
              </a:rPr>
              <a:t>Our Journey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3" t="262"/>
          <a:stretch/>
        </p:blipFill>
        <p:spPr>
          <a:xfrm>
            <a:off x="5864351" y="76200"/>
            <a:ext cx="6363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80284ce1e_6_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4" name="Google Shape;104;gd80284ce1e_6_0"/>
          <p:cNvGraphicFramePr/>
          <p:nvPr/>
        </p:nvGraphicFramePr>
        <p:xfrm>
          <a:off x="824475" y="315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{0BB37EB2-EDA2-4845-B6C1-F86C69CD1A29}</a:tableStyleId>
              </a:tblPr>
              <a:tblGrid>
                <a:gridCol w="3518050"/>
                <a:gridCol w="2950275"/>
                <a:gridCol w="4074700"/>
              </a:tblGrid>
              <a:tr h="60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Timeline</a:t>
                      </a:r>
                      <a:endParaRPr sz="2500" u="none" cap="none" strike="noStrike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Modules</a:t>
                      </a:r>
                      <a:endParaRPr sz="2500" u="none" cap="none" strike="noStrike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-US" sz="2500" u="none" cap="none" strike="noStrike">
                          <a:solidFill>
                            <a:schemeClr val="lt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Description</a:t>
                      </a:r>
                      <a:endParaRPr sz="2500" u="none" cap="none" strike="noStrike">
                        <a:solidFill>
                          <a:schemeClr val="lt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99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23rd</a:t>
                      </a:r>
                      <a:r>
                        <a:rPr baseline="30000"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Jan</a:t>
                      </a:r>
                      <a:r>
                        <a:rPr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– 2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6</a:t>
                      </a:r>
                      <a:r>
                        <a:rPr baseline="30000"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</a:t>
                      </a:r>
                      <a:r>
                        <a:rPr baseline="30000"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Jan</a:t>
                      </a:r>
                      <a:endParaRPr sz="19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Unix commands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Git commands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UML Diagrams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Environment Setup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Understanding Unix and Git commands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Requirement analysis and modelling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3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</a:t>
                      </a:r>
                      <a:r>
                        <a:rPr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 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Jan</a:t>
                      </a:r>
                      <a:r>
                        <a:rPr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– 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3rd Feb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Java 8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SQL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Client-Service Model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Developing a POS Application using Java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and MySQL.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Understanding Java 8 features and collections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6</a:t>
                      </a:r>
                      <a:r>
                        <a:rPr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 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Feb</a:t>
                      </a:r>
                      <a:r>
                        <a:rPr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– 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8</a:t>
                      </a:r>
                      <a:r>
                        <a:rPr lang="en-US" sz="19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 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Feb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Exception Handling</a:t>
                      </a:r>
                      <a:endParaRPr sz="16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Jersey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DropWizard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Doing Exception Handling in our System </a:t>
                      </a:r>
                      <a:endParaRPr sz="16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Poppins Light"/>
                        <a:buChar char="●"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Developing REST API using Jersey and DropWizard framework</a:t>
                      </a:r>
                      <a:endParaRPr sz="1600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91450" marB="9145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/>
          <p:nvPr/>
        </p:nvSpPr>
        <p:spPr>
          <a:xfrm>
            <a:off x="3974161" y="4693440"/>
            <a:ext cx="3784800" cy="470700"/>
          </a:xfrm>
          <a:prstGeom prst="trapezoid">
            <a:avLst>
              <a:gd fmla="val 77942" name="adj"/>
            </a:avLst>
          </a:prstGeom>
          <a:solidFill>
            <a:srgbClr val="00B0F0"/>
          </a:solidFill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4368066" y="4149900"/>
            <a:ext cx="3006300" cy="468300"/>
          </a:xfrm>
          <a:prstGeom prst="trapezoid">
            <a:avLst>
              <a:gd fmla="val 79447" name="adj"/>
            </a:avLst>
          </a:prstGeom>
          <a:solidFill>
            <a:srgbClr val="00B0F0"/>
          </a:solidFill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4760415" y="3647157"/>
            <a:ext cx="2232600" cy="445500"/>
          </a:xfrm>
          <a:prstGeom prst="trapezoid">
            <a:avLst>
              <a:gd fmla="val 80814" name="adj"/>
            </a:avLst>
          </a:prstGeom>
          <a:solidFill>
            <a:srgbClr val="00B0F0"/>
          </a:solidFill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5124738" y="3130378"/>
            <a:ext cx="1522800" cy="449400"/>
          </a:xfrm>
          <a:prstGeom prst="trapezoid">
            <a:avLst>
              <a:gd fmla="val 80134" name="adj"/>
            </a:avLst>
          </a:prstGeom>
          <a:solidFill>
            <a:srgbClr val="00B0F0"/>
          </a:solidFill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4257150" y="4706588"/>
            <a:ext cx="33723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2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11,23,200</a:t>
            </a:r>
            <a:r>
              <a:rPr b="0" i="0" lang="en-US" sz="2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SECONDS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5303216" y="3148125"/>
            <a:ext cx="2232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  <a:r>
              <a:rPr b="0" i="0" lang="en-US" sz="2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DAYS</a:t>
            </a:r>
            <a:endParaRPr b="0" i="0" sz="22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4994425" y="3649438"/>
            <a:ext cx="1764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312</a:t>
            </a:r>
            <a:r>
              <a:rPr b="0" i="0" lang="en-US" sz="2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HOURS</a:t>
            </a:r>
            <a:endParaRPr b="0" i="0" sz="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4430900" y="4154550"/>
            <a:ext cx="28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18,720</a:t>
            </a:r>
            <a:r>
              <a:rPr b="0" i="0" lang="en-US" sz="2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MINUTES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3611393" y="5244391"/>
            <a:ext cx="4512000" cy="471900"/>
          </a:xfrm>
          <a:prstGeom prst="trapezoid">
            <a:avLst>
              <a:gd fmla="val 75512" name="adj"/>
            </a:avLst>
          </a:prstGeom>
          <a:solidFill>
            <a:srgbClr val="00B0F0"/>
          </a:solidFill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5474271" y="2517996"/>
            <a:ext cx="825900" cy="561900"/>
          </a:xfrm>
          <a:prstGeom prst="triangle">
            <a:avLst>
              <a:gd fmla="val 50533" name="adj"/>
            </a:avLst>
          </a:prstGeom>
          <a:solidFill>
            <a:srgbClr val="00B0F0"/>
          </a:solidFill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3974150" y="5235175"/>
            <a:ext cx="3784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323400" y="259225"/>
            <a:ext cx="1154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Training Framework</a:t>
            </a:r>
            <a:endParaRPr b="0" i="0" sz="3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type="ctrTitle"/>
          </p:nvPr>
        </p:nvSpPr>
        <p:spPr>
          <a:xfrm>
            <a:off x="1724981" y="2719096"/>
            <a:ext cx="2847019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rgbClr val="00B0F0"/>
                </a:solidFill>
              </a:rPr>
              <a:t>Our Team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128" name="Google Shape;128;p1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4" r="11342" t="0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/>
          <p:nvPr/>
        </p:nvSpPr>
        <p:spPr>
          <a:xfrm>
            <a:off x="913075" y="2876959"/>
            <a:ext cx="26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1"/>
          <p:cNvSpPr txBox="1"/>
          <p:nvPr/>
        </p:nvSpPr>
        <p:spPr>
          <a:xfrm>
            <a:off x="4419600" y="2862275"/>
            <a:ext cx="301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8376413" y="2862282"/>
            <a:ext cx="244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 txBox="1"/>
          <p:nvPr/>
        </p:nvSpPr>
        <p:spPr>
          <a:xfrm>
            <a:off x="1146067" y="5827275"/>
            <a:ext cx="204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"/>
          <p:cNvSpPr txBox="1"/>
          <p:nvPr/>
        </p:nvSpPr>
        <p:spPr>
          <a:xfrm>
            <a:off x="4701504" y="5812599"/>
            <a:ext cx="28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670950" y="2015688"/>
            <a:ext cx="1858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Raj Mittal</a:t>
            </a:r>
            <a:endParaRPr b="1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II</a:t>
            </a:r>
            <a:r>
              <a:rPr lang="en-US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 Lucknow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1"/>
          <p:cNvPicPr preferRelativeResize="0"/>
          <p:nvPr/>
        </p:nvPicPr>
        <p:blipFill rotWithShape="1">
          <a:blip r:embed="rId3">
            <a:alphaModFix/>
          </a:blip>
          <a:srcRect b="3079" l="-6539" r="6540" t="-3080"/>
          <a:stretch/>
        </p:blipFill>
        <p:spPr>
          <a:xfrm>
            <a:off x="579075" y="299387"/>
            <a:ext cx="1645050" cy="164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9000"/>
              </a:srgbClr>
            </a:outerShdw>
          </a:effectLst>
        </p:spPr>
      </p:pic>
      <p:pic>
        <p:nvPicPr>
          <p:cNvPr id="141" name="Google Shape;14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491063"/>
            <a:ext cx="1645050" cy="1696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7000"/>
              </a:srgbClr>
            </a:outerShdw>
          </a:effectLst>
        </p:spPr>
      </p:pic>
      <p:pic>
        <p:nvPicPr>
          <p:cNvPr id="142" name="Google Shape;14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288" y="2499700"/>
            <a:ext cx="1775226" cy="1775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7000"/>
              </a:srgbClr>
            </a:outerShdw>
          </a:effectLst>
        </p:spPr>
      </p:pic>
      <p:pic>
        <p:nvPicPr>
          <p:cNvPr id="143" name="Google Shape;14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3375" y="370650"/>
            <a:ext cx="1645050" cy="164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5000"/>
              </a:srgbClr>
            </a:outerShdw>
          </a:effectLst>
        </p:spPr>
      </p:pic>
      <p:pic>
        <p:nvPicPr>
          <p:cNvPr id="144" name="Google Shape;14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5189" y="2419799"/>
            <a:ext cx="2275500" cy="22754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</p:pic>
      <p:pic>
        <p:nvPicPr>
          <p:cNvPr id="145" name="Google Shape;14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" y="4734000"/>
            <a:ext cx="1645050" cy="175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6000"/>
              </a:srgbClr>
            </a:outerShdw>
          </a:effectLst>
        </p:spPr>
      </p:pic>
      <p:sp>
        <p:nvSpPr>
          <p:cNvPr id="146" name="Google Shape;146;p11"/>
          <p:cNvSpPr txBox="1"/>
          <p:nvPr/>
        </p:nvSpPr>
        <p:spPr>
          <a:xfrm>
            <a:off x="579075" y="4305775"/>
            <a:ext cx="1858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Manish Kumar</a:t>
            </a:r>
            <a:endParaRPr b="1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II</a:t>
            </a:r>
            <a:r>
              <a:rPr lang="en-US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 Lucknow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579075" y="6484800"/>
            <a:ext cx="1858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Ashwin Kumar</a:t>
            </a:r>
            <a:endParaRPr b="1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II</a:t>
            </a:r>
            <a:r>
              <a:rPr lang="en-US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 Jabalpur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1"/>
          <p:cNvSpPr txBox="1"/>
          <p:nvPr/>
        </p:nvSpPr>
        <p:spPr>
          <a:xfrm>
            <a:off x="8176650" y="2055638"/>
            <a:ext cx="1858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Kanhaiya Singhal</a:t>
            </a:r>
            <a:endParaRPr b="1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MNIT Jaipur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8283375" y="4388813"/>
            <a:ext cx="1858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Shivam Agrawal</a:t>
            </a:r>
            <a:endParaRPr b="1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BITS Pilani Hyderabad Campus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4757050" y="4906800"/>
            <a:ext cx="1858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Gaurav Dash</a:t>
            </a:r>
            <a:endParaRPr b="1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BITS Pilani Hyderabad Campus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(Group Leader)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1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44875" y="4792913"/>
            <a:ext cx="1535490" cy="1696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9000"/>
              </a:srgbClr>
            </a:outerShdw>
          </a:effectLst>
        </p:spPr>
      </p:pic>
      <p:sp>
        <p:nvSpPr>
          <p:cNvPr id="153" name="Google Shape;153;p11"/>
          <p:cNvSpPr txBox="1"/>
          <p:nvPr/>
        </p:nvSpPr>
        <p:spPr>
          <a:xfrm>
            <a:off x="7821725" y="6438600"/>
            <a:ext cx="300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 Dalania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DAIICT Gujarat</a:t>
            </a:r>
            <a:endParaRPr sz="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/>
              <a:t>  Our next starts</a:t>
            </a:r>
            <a:endParaRPr b="1" sz="2800"/>
          </a:p>
        </p:txBody>
      </p:sp>
      <p:sp>
        <p:nvSpPr>
          <p:cNvPr id="160" name="Google Shape;160;p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5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b="1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2018-11-16T01:56:21Z</dcterms:created>
  <dc:creator>Wailam Pan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2a760b3e-54a5-418b-9dd9-555cd32dea45</vt:lpwstr>
  </property>
  <property fmtid="{D5CDD505-2E9C-101B-9397-08002B2CF9AE}" pid="3" name="Offisync_UniqueId">
    <vt:lpwstr>167823</vt:lpwstr>
  </property>
  <property fmtid="{D5CDD505-2E9C-101B-9397-08002B2CF9AE}" pid="4" name="Jive_LatestUserAccountName">
    <vt:lpwstr>vaivashi</vt:lpwstr>
  </property>
  <property fmtid="{D5CDD505-2E9C-101B-9397-08002B2CF9AE}" pid="5" name="Jive_VersionGuid">
    <vt:lpwstr>f166cf82-5007-4aeb-b839-2269b5079005</vt:lpwstr>
  </property>
  <property fmtid="{D5CDD505-2E9C-101B-9397-08002B2CF9AE}" pid="6" name="Offisync_UpdateToken">
    <vt:lpwstr>8</vt:lpwstr>
  </property>
  <property fmtid="{D5CDD505-2E9C-101B-9397-08002B2CF9AE}" pid="7" name="Offisync_ProviderInitializationData">
    <vt:lpwstr>https://vox.publicissapient.com</vt:lpwstr>
  </property>
  <property fmtid="{D5CDD505-2E9C-101B-9397-08002B2CF9AE}" pid="8" name="ContentTypeId">
    <vt:lpwstr>0x0101005B3C05FE7C078A4EBD0AABA0297D5076</vt:lpwstr>
  </property>
</Properties>
</file>